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EE4BD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698200"/>
            <a:ext cx="533269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spc="-15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Kotlin Basics #2</a:t>
            </a:r>
            <a:endParaRPr lang="en-US" sz="5249" dirty="0"/>
          </a:p>
        </p:txBody>
      </p:sp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1229558"/>
            <a:ext cx="624613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Conditional Expressions﻿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2257187"/>
            <a:ext cx="10554414" cy="3131820"/>
          </a:xfrm>
          <a:prstGeom prst="roundRect">
            <a:avLst>
              <a:gd name="adj" fmla="val 3193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2026920" y="2257187"/>
            <a:ext cx="10576560" cy="3131820"/>
          </a:xfrm>
          <a:prstGeom prst="roundRect">
            <a:avLst>
              <a:gd name="adj" fmla="val 1064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2249091" y="2423755"/>
            <a:ext cx="10132219" cy="27986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maxOf(a: Int, b: Int): Int {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if (a &gt; b) {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return a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 else {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return b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037993" y="5638919"/>
            <a:ext cx="10554414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 Kotlin, 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can also be used as an expression.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037993" y="6267093"/>
            <a:ext cx="10554414" cy="732949"/>
          </a:xfrm>
          <a:prstGeom prst="roundRect">
            <a:avLst>
              <a:gd name="adj" fmla="val 13642"/>
            </a:avLst>
          </a:prstGeom>
          <a:solidFill>
            <a:srgbClr val="ECEDF8"/>
          </a:solidFill>
          <a:ln/>
        </p:spPr>
      </p:sp>
      <p:sp>
        <p:nvSpPr>
          <p:cNvPr id="12" name="Shape 9"/>
          <p:cNvSpPr/>
          <p:nvPr/>
        </p:nvSpPr>
        <p:spPr>
          <a:xfrm>
            <a:off x="2026920" y="6267093"/>
            <a:ext cx="10576560" cy="732949"/>
          </a:xfrm>
          <a:prstGeom prst="roundRect">
            <a:avLst>
              <a:gd name="adj" fmla="val 4547"/>
            </a:avLst>
          </a:prstGeom>
          <a:solidFill>
            <a:srgbClr val="ECEDF8"/>
          </a:solidFill>
          <a:ln/>
        </p:spPr>
      </p:sp>
      <p:sp>
        <p:nvSpPr>
          <p:cNvPr id="13" name="Text 10"/>
          <p:cNvSpPr/>
          <p:nvPr/>
        </p:nvSpPr>
        <p:spPr>
          <a:xfrm>
            <a:off x="2249091" y="6433661"/>
            <a:ext cx="10132219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maxOf(a: Int, b: Int) = if (a &gt; b) a else b</a:t>
            </a:r>
            <a:endParaRPr lang="en-US" sz="1750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1352074"/>
            <a:ext cx="3555087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 loop﻿</a:t>
            </a:r>
            <a:endParaRPr lang="en-US" sz="3499" dirty="0"/>
          </a:p>
        </p:txBody>
      </p:sp>
      <p:sp>
        <p:nvSpPr>
          <p:cNvPr id="7" name="Shape 4"/>
          <p:cNvSpPr/>
          <p:nvPr/>
        </p:nvSpPr>
        <p:spPr>
          <a:xfrm>
            <a:off x="2037993" y="2157413"/>
            <a:ext cx="10554414" cy="1932384"/>
          </a:xfrm>
          <a:prstGeom prst="roundRect">
            <a:avLst>
              <a:gd name="adj" fmla="val 5174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2026920" y="2157413"/>
            <a:ext cx="10576560" cy="1932384"/>
          </a:xfrm>
          <a:prstGeom prst="roundRect">
            <a:avLst>
              <a:gd name="adj" fmla="val 1725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2249091" y="2323981"/>
            <a:ext cx="10132219" cy="15992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items = listOf("apple", "banana", "kiwifruit")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 (item in items) {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println(item)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037993" y="4339709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037993" y="4945023"/>
            <a:ext cx="10554414" cy="1932384"/>
          </a:xfrm>
          <a:prstGeom prst="roundRect">
            <a:avLst>
              <a:gd name="adj" fmla="val 5174"/>
            </a:avLst>
          </a:prstGeom>
          <a:solidFill>
            <a:srgbClr val="ECEDF8"/>
          </a:solidFill>
          <a:ln/>
        </p:spPr>
      </p:sp>
      <p:sp>
        <p:nvSpPr>
          <p:cNvPr id="12" name="Shape 9"/>
          <p:cNvSpPr/>
          <p:nvPr/>
        </p:nvSpPr>
        <p:spPr>
          <a:xfrm>
            <a:off x="2026920" y="4945023"/>
            <a:ext cx="10576560" cy="1932384"/>
          </a:xfrm>
          <a:prstGeom prst="roundRect">
            <a:avLst>
              <a:gd name="adj" fmla="val 1725"/>
            </a:avLst>
          </a:prstGeom>
          <a:solidFill>
            <a:srgbClr val="ECEDF8"/>
          </a:solidFill>
          <a:ln/>
        </p:spPr>
      </p:sp>
      <p:sp>
        <p:nvSpPr>
          <p:cNvPr id="13" name="Text 10"/>
          <p:cNvSpPr/>
          <p:nvPr/>
        </p:nvSpPr>
        <p:spPr>
          <a:xfrm>
            <a:off x="2249091" y="5111591"/>
            <a:ext cx="10132219" cy="15992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items = listOf("apple", "banana", "kiwifruit")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 (index in items.indices) {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println("item at $index is ${items[index]}")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50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346127"/>
            <a:ext cx="3555087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while loop﻿</a:t>
            </a:r>
            <a:endParaRPr lang="en-US" sz="3499" dirty="0"/>
          </a:p>
        </p:txBody>
      </p:sp>
      <p:sp>
        <p:nvSpPr>
          <p:cNvPr id="7" name="Shape 4"/>
          <p:cNvSpPr/>
          <p:nvPr/>
        </p:nvSpPr>
        <p:spPr>
          <a:xfrm>
            <a:off x="2037993" y="3151465"/>
            <a:ext cx="10554414" cy="2732008"/>
          </a:xfrm>
          <a:prstGeom prst="roundRect">
            <a:avLst>
              <a:gd name="adj" fmla="val 3660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2026920" y="3151465"/>
            <a:ext cx="10576560" cy="2732008"/>
          </a:xfrm>
          <a:prstGeom prst="roundRect">
            <a:avLst>
              <a:gd name="adj" fmla="val 1220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2249091" y="3318034"/>
            <a:ext cx="10132219" cy="23988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items = listOf("apple", "banana", "kiwifruit")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 index = 0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while (index &lt; items.size) {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println("item at $index is ${items[index]}")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index++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50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1946315"/>
            <a:ext cx="3555087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when expression﻿</a:t>
            </a:r>
            <a:endParaRPr lang="en-US" sz="3499" dirty="0"/>
          </a:p>
        </p:txBody>
      </p:sp>
      <p:sp>
        <p:nvSpPr>
          <p:cNvPr id="7" name="Shape 4"/>
          <p:cNvSpPr/>
          <p:nvPr/>
        </p:nvSpPr>
        <p:spPr>
          <a:xfrm>
            <a:off x="2037993" y="2751653"/>
            <a:ext cx="10554414" cy="3531632"/>
          </a:xfrm>
          <a:prstGeom prst="roundRect">
            <a:avLst>
              <a:gd name="adj" fmla="val 2831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2026920" y="2751653"/>
            <a:ext cx="10576560" cy="3531632"/>
          </a:xfrm>
          <a:prstGeom prst="roundRect">
            <a:avLst>
              <a:gd name="adj" fmla="val 944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2249091" y="2918222"/>
            <a:ext cx="10132219" cy="31984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describe(obj: Any): String =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when (obj) {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1          -&gt; "One"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"Hello"    -&gt; "Greeting"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is Long    -&gt; "Long"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!is String -&gt; "Not a string"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else       -&gt; "Unknown"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  <a:endParaRPr lang="en-US" sz="1750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1021378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1021378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11021378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3621167" y="427673"/>
            <a:ext cx="2488525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62"/>
              </a:lnSpc>
              <a:buNone/>
            </a:pPr>
            <a:r>
              <a:rPr lang="en-US" sz="2449" b="1" spc="-73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Ranges﻿</a:t>
            </a:r>
            <a:endParaRPr lang="en-US" sz="2449" dirty="0"/>
          </a:p>
        </p:txBody>
      </p:sp>
      <p:sp>
        <p:nvSpPr>
          <p:cNvPr id="7" name="Text 4"/>
          <p:cNvSpPr/>
          <p:nvPr/>
        </p:nvSpPr>
        <p:spPr>
          <a:xfrm>
            <a:off x="3621167" y="991433"/>
            <a:ext cx="7388066" cy="263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Check if a number is within a range using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operator.</a:t>
            </a:r>
            <a:endParaRPr lang="en-US" sz="1225" dirty="0"/>
          </a:p>
        </p:txBody>
      </p:sp>
      <p:sp>
        <p:nvSpPr>
          <p:cNvPr id="8" name="Shape 5"/>
          <p:cNvSpPr/>
          <p:nvPr/>
        </p:nvSpPr>
        <p:spPr>
          <a:xfrm>
            <a:off x="3621167" y="1430298"/>
            <a:ext cx="7388066" cy="1632109"/>
          </a:xfrm>
          <a:prstGeom prst="roundRect">
            <a:avLst>
              <a:gd name="adj" fmla="val 4288"/>
            </a:avLst>
          </a:prstGeom>
          <a:solidFill>
            <a:srgbClr val="ECEDF8"/>
          </a:solidFill>
          <a:ln/>
        </p:spPr>
      </p:sp>
      <p:sp>
        <p:nvSpPr>
          <p:cNvPr id="9" name="Shape 6"/>
          <p:cNvSpPr/>
          <p:nvPr/>
        </p:nvSpPr>
        <p:spPr>
          <a:xfrm>
            <a:off x="3613428" y="1430298"/>
            <a:ext cx="7403544" cy="1632109"/>
          </a:xfrm>
          <a:prstGeom prst="roundRect">
            <a:avLst>
              <a:gd name="adj" fmla="val 1429"/>
            </a:avLst>
          </a:prstGeom>
          <a:solidFill>
            <a:srgbClr val="ECEDF8"/>
          </a:solidFill>
          <a:ln/>
        </p:spPr>
      </p:sp>
      <p:sp>
        <p:nvSpPr>
          <p:cNvPr id="10" name="Text 7"/>
          <p:cNvSpPr/>
          <p:nvPr/>
        </p:nvSpPr>
        <p:spPr>
          <a:xfrm>
            <a:off x="3768923" y="1546860"/>
            <a:ext cx="7092553" cy="13989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x = 10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y = 9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 (x in 1..y+1)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println("fits in range")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25" dirty="0"/>
          </a:p>
        </p:txBody>
      </p:sp>
      <p:sp>
        <p:nvSpPr>
          <p:cNvPr id="11" name="Text 8"/>
          <p:cNvSpPr/>
          <p:nvPr/>
        </p:nvSpPr>
        <p:spPr>
          <a:xfrm>
            <a:off x="3621167" y="3237309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Check if a number is out of range.</a:t>
            </a:r>
            <a:endParaRPr lang="en-US" sz="1225" dirty="0"/>
          </a:p>
        </p:txBody>
      </p:sp>
      <p:sp>
        <p:nvSpPr>
          <p:cNvPr id="12" name="Shape 9"/>
          <p:cNvSpPr/>
          <p:nvPr/>
        </p:nvSpPr>
        <p:spPr>
          <a:xfrm>
            <a:off x="3621167" y="3660934"/>
            <a:ext cx="7388066" cy="2471499"/>
          </a:xfrm>
          <a:prstGeom prst="roundRect">
            <a:avLst>
              <a:gd name="adj" fmla="val 2832"/>
            </a:avLst>
          </a:prstGeom>
          <a:solidFill>
            <a:srgbClr val="ECEDF8"/>
          </a:solidFill>
          <a:ln/>
        </p:spPr>
      </p:sp>
      <p:sp>
        <p:nvSpPr>
          <p:cNvPr id="13" name="Shape 10"/>
          <p:cNvSpPr/>
          <p:nvPr/>
        </p:nvSpPr>
        <p:spPr>
          <a:xfrm>
            <a:off x="3613428" y="3660934"/>
            <a:ext cx="7403544" cy="2471499"/>
          </a:xfrm>
          <a:prstGeom prst="roundRect">
            <a:avLst>
              <a:gd name="adj" fmla="val 944"/>
            </a:avLst>
          </a:prstGeom>
          <a:solidFill>
            <a:srgbClr val="ECEDF8"/>
          </a:solidFill>
          <a:ln/>
        </p:spPr>
      </p:sp>
      <p:sp>
        <p:nvSpPr>
          <p:cNvPr id="14" name="Text 11"/>
          <p:cNvSpPr/>
          <p:nvPr/>
        </p:nvSpPr>
        <p:spPr>
          <a:xfrm>
            <a:off x="3768923" y="3777496"/>
            <a:ext cx="7092553" cy="22383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list = listOf("a", "b", "c")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 (-1 !in 0..list.lastIndex)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println("-1 is out of range")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 (list.size !in list.indices)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println("list size is out of valid list indices range, too")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25" dirty="0"/>
          </a:p>
        </p:txBody>
      </p:sp>
      <p:sp>
        <p:nvSpPr>
          <p:cNvPr id="15" name="Text 12"/>
          <p:cNvSpPr/>
          <p:nvPr/>
        </p:nvSpPr>
        <p:spPr>
          <a:xfrm>
            <a:off x="3621167" y="6307336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Iterate over a range.</a:t>
            </a:r>
            <a:endParaRPr lang="en-US" sz="1225" dirty="0"/>
          </a:p>
        </p:txBody>
      </p:sp>
      <p:sp>
        <p:nvSpPr>
          <p:cNvPr id="16" name="Shape 13"/>
          <p:cNvSpPr/>
          <p:nvPr/>
        </p:nvSpPr>
        <p:spPr>
          <a:xfrm>
            <a:off x="3621167" y="6730960"/>
            <a:ext cx="7388066" cy="1072515"/>
          </a:xfrm>
          <a:prstGeom prst="roundRect">
            <a:avLst>
              <a:gd name="adj" fmla="val 6526"/>
            </a:avLst>
          </a:prstGeom>
          <a:solidFill>
            <a:srgbClr val="ECEDF8"/>
          </a:solidFill>
          <a:ln/>
        </p:spPr>
      </p:sp>
      <p:sp>
        <p:nvSpPr>
          <p:cNvPr id="17" name="Shape 14"/>
          <p:cNvSpPr/>
          <p:nvPr/>
        </p:nvSpPr>
        <p:spPr>
          <a:xfrm>
            <a:off x="3613428" y="6730960"/>
            <a:ext cx="7403544" cy="1072515"/>
          </a:xfrm>
          <a:prstGeom prst="roundRect">
            <a:avLst>
              <a:gd name="adj" fmla="val 2175"/>
            </a:avLst>
          </a:prstGeom>
          <a:solidFill>
            <a:srgbClr val="ECEDF8"/>
          </a:solidFill>
          <a:ln/>
        </p:spPr>
      </p:sp>
      <p:sp>
        <p:nvSpPr>
          <p:cNvPr id="18" name="Text 15"/>
          <p:cNvSpPr/>
          <p:nvPr/>
        </p:nvSpPr>
        <p:spPr>
          <a:xfrm>
            <a:off x="3768923" y="6847523"/>
            <a:ext cx="7092553" cy="8393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 (x in 1..5)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print(x)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25" dirty="0"/>
          </a:p>
        </p:txBody>
      </p:sp>
      <p:sp>
        <p:nvSpPr>
          <p:cNvPr id="19" name="Text 16"/>
          <p:cNvSpPr/>
          <p:nvPr/>
        </p:nvSpPr>
        <p:spPr>
          <a:xfrm>
            <a:off x="3621167" y="7978378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 over a progression.</a:t>
            </a:r>
            <a:endParaRPr lang="en-US" sz="1225" dirty="0"/>
          </a:p>
        </p:txBody>
      </p:sp>
      <p:sp>
        <p:nvSpPr>
          <p:cNvPr id="20" name="Shape 17"/>
          <p:cNvSpPr/>
          <p:nvPr/>
        </p:nvSpPr>
        <p:spPr>
          <a:xfrm>
            <a:off x="3621167" y="8402003"/>
            <a:ext cx="7388066" cy="2191703"/>
          </a:xfrm>
          <a:prstGeom prst="roundRect">
            <a:avLst>
              <a:gd name="adj" fmla="val 3194"/>
            </a:avLst>
          </a:prstGeom>
          <a:solidFill>
            <a:srgbClr val="ECEDF8"/>
          </a:solidFill>
          <a:ln/>
        </p:spPr>
      </p:sp>
      <p:sp>
        <p:nvSpPr>
          <p:cNvPr id="21" name="Shape 18"/>
          <p:cNvSpPr/>
          <p:nvPr/>
        </p:nvSpPr>
        <p:spPr>
          <a:xfrm>
            <a:off x="3613428" y="8402003"/>
            <a:ext cx="7403544" cy="2191703"/>
          </a:xfrm>
          <a:prstGeom prst="roundRect">
            <a:avLst>
              <a:gd name="adj" fmla="val 1065"/>
            </a:avLst>
          </a:prstGeom>
          <a:solidFill>
            <a:srgbClr val="ECEDF8"/>
          </a:solidFill>
          <a:ln/>
        </p:spPr>
      </p:sp>
      <p:sp>
        <p:nvSpPr>
          <p:cNvPr id="22" name="Text 19"/>
          <p:cNvSpPr/>
          <p:nvPr/>
        </p:nvSpPr>
        <p:spPr>
          <a:xfrm>
            <a:off x="3768923" y="8518565"/>
            <a:ext cx="7092553" cy="19585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 (x in 1..10 step 2)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print(x)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 (x in 9 downTo 0 step 3)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print(x)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25" dirty="0"/>
          </a:p>
        </p:txBody>
      </p:sp>
      <p:pic>
        <p:nvPicPr>
          <p:cNvPr id="2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3203019" y="480536"/>
            <a:ext cx="2770227" cy="4327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408"/>
              </a:lnSpc>
              <a:buNone/>
            </a:pPr>
            <a:r>
              <a:rPr lang="en-US" sz="2727" b="1" spc="-82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Collections﻿</a:t>
            </a:r>
            <a:endParaRPr lang="en-US" sz="2727" dirty="0"/>
          </a:p>
        </p:txBody>
      </p:sp>
      <p:sp>
        <p:nvSpPr>
          <p:cNvPr id="7" name="Text 4"/>
          <p:cNvSpPr/>
          <p:nvPr/>
        </p:nvSpPr>
        <p:spPr>
          <a:xfrm>
            <a:off x="3203019" y="1107996"/>
            <a:ext cx="8224242" cy="2769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81"/>
              </a:lnSpc>
              <a:buNone/>
            </a:pPr>
            <a:r>
              <a:rPr lang="en-US" sz="1363" spc="-2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Iterate over a collection.</a:t>
            </a:r>
            <a:endParaRPr lang="en-US" sz="1363" dirty="0"/>
          </a:p>
        </p:txBody>
      </p:sp>
      <p:sp>
        <p:nvSpPr>
          <p:cNvPr id="8" name="Shape 5"/>
          <p:cNvSpPr/>
          <p:nvPr/>
        </p:nvSpPr>
        <p:spPr>
          <a:xfrm>
            <a:off x="3203019" y="1579602"/>
            <a:ext cx="8224242" cy="1194316"/>
          </a:xfrm>
          <a:prstGeom prst="roundRect">
            <a:avLst>
              <a:gd name="adj" fmla="val 6524"/>
            </a:avLst>
          </a:prstGeom>
          <a:solidFill>
            <a:srgbClr val="ECEDF8"/>
          </a:solidFill>
          <a:ln/>
        </p:spPr>
      </p:sp>
      <p:sp>
        <p:nvSpPr>
          <p:cNvPr id="9" name="Shape 6"/>
          <p:cNvSpPr/>
          <p:nvPr/>
        </p:nvSpPr>
        <p:spPr>
          <a:xfrm>
            <a:off x="3194447" y="1579602"/>
            <a:ext cx="8241387" cy="1194316"/>
          </a:xfrm>
          <a:prstGeom prst="roundRect">
            <a:avLst>
              <a:gd name="adj" fmla="val 2175"/>
            </a:avLst>
          </a:prstGeom>
          <a:solidFill>
            <a:srgbClr val="ECEDF8"/>
          </a:solidFill>
          <a:ln/>
        </p:spPr>
      </p:sp>
      <p:sp>
        <p:nvSpPr>
          <p:cNvPr id="10" name="Text 7"/>
          <p:cNvSpPr/>
          <p:nvPr/>
        </p:nvSpPr>
        <p:spPr>
          <a:xfrm>
            <a:off x="3367564" y="1709380"/>
            <a:ext cx="7895153" cy="9347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54"/>
              </a:lnSpc>
              <a:buNone/>
            </a:pPr>
            <a:r>
              <a:rPr lang="en-US" sz="1363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 (item in items) {</a:t>
            </a:r>
            <a:endParaRPr lang="en-US" sz="1363" dirty="0"/>
          </a:p>
          <a:p>
            <a:pPr indent="0" marL="0">
              <a:lnSpc>
                <a:spcPts val="2454"/>
              </a:lnSpc>
              <a:buNone/>
            </a:pPr>
            <a:r>
              <a:rPr lang="en-US" sz="1363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println(item)</a:t>
            </a:r>
            <a:endParaRPr lang="en-US" sz="1363" dirty="0"/>
          </a:p>
          <a:p>
            <a:pPr indent="0" marL="0">
              <a:lnSpc>
                <a:spcPts val="2454"/>
              </a:lnSpc>
              <a:buNone/>
            </a:pPr>
            <a:r>
              <a:rPr lang="en-US" sz="1363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363" dirty="0"/>
          </a:p>
        </p:txBody>
      </p:sp>
      <p:sp>
        <p:nvSpPr>
          <p:cNvPr id="11" name="Text 8"/>
          <p:cNvSpPr/>
          <p:nvPr/>
        </p:nvSpPr>
        <p:spPr>
          <a:xfrm>
            <a:off x="3203019" y="2968585"/>
            <a:ext cx="8224242" cy="2845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81"/>
              </a:lnSpc>
              <a:buNone/>
            </a:pPr>
            <a:r>
              <a:rPr lang="en-US" sz="1363" spc="-2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Check if a collection contains an object using </a:t>
            </a:r>
            <a:pPr indent="0" marL="0">
              <a:lnSpc>
                <a:spcPts val="2181"/>
              </a:lnSpc>
              <a:buNone/>
            </a:pPr>
            <a:r>
              <a:rPr lang="en-US" sz="1363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</a:t>
            </a:r>
            <a:pPr indent="0" marL="0">
              <a:lnSpc>
                <a:spcPts val="2181"/>
              </a:lnSpc>
              <a:buNone/>
            </a:pPr>
            <a:r>
              <a:rPr lang="en-US" sz="1363" spc="-2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operator.</a:t>
            </a:r>
            <a:endParaRPr lang="en-US" sz="1363" dirty="0"/>
          </a:p>
        </p:txBody>
      </p:sp>
      <p:sp>
        <p:nvSpPr>
          <p:cNvPr id="12" name="Shape 9"/>
          <p:cNvSpPr/>
          <p:nvPr/>
        </p:nvSpPr>
        <p:spPr>
          <a:xfrm>
            <a:off x="3203019" y="3447812"/>
            <a:ext cx="8224242" cy="1505903"/>
          </a:xfrm>
          <a:prstGeom prst="roundRect">
            <a:avLst>
              <a:gd name="adj" fmla="val 5174"/>
            </a:avLst>
          </a:prstGeom>
          <a:solidFill>
            <a:srgbClr val="ECEDF8"/>
          </a:solidFill>
          <a:ln/>
        </p:spPr>
      </p:sp>
      <p:sp>
        <p:nvSpPr>
          <p:cNvPr id="13" name="Shape 10"/>
          <p:cNvSpPr/>
          <p:nvPr/>
        </p:nvSpPr>
        <p:spPr>
          <a:xfrm>
            <a:off x="3194447" y="3447812"/>
            <a:ext cx="8241387" cy="1505903"/>
          </a:xfrm>
          <a:prstGeom prst="roundRect">
            <a:avLst>
              <a:gd name="adj" fmla="val 1725"/>
            </a:avLst>
          </a:prstGeom>
          <a:solidFill>
            <a:srgbClr val="ECEDF8"/>
          </a:solidFill>
          <a:ln/>
        </p:spPr>
      </p:sp>
      <p:sp>
        <p:nvSpPr>
          <p:cNvPr id="14" name="Text 11"/>
          <p:cNvSpPr/>
          <p:nvPr/>
        </p:nvSpPr>
        <p:spPr>
          <a:xfrm>
            <a:off x="3367564" y="3577590"/>
            <a:ext cx="7895153" cy="12463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54"/>
              </a:lnSpc>
              <a:buNone/>
            </a:pPr>
            <a:r>
              <a:rPr lang="en-US" sz="1363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when {</a:t>
            </a:r>
            <a:endParaRPr lang="en-US" sz="1363" dirty="0"/>
          </a:p>
          <a:p>
            <a:pPr indent="0" marL="0">
              <a:lnSpc>
                <a:spcPts val="2454"/>
              </a:lnSpc>
              <a:buNone/>
            </a:pPr>
            <a:r>
              <a:rPr lang="en-US" sz="1363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"orange" in items -&gt; println("juicy")</a:t>
            </a:r>
            <a:endParaRPr lang="en-US" sz="1363" dirty="0"/>
          </a:p>
          <a:p>
            <a:pPr indent="0" marL="0">
              <a:lnSpc>
                <a:spcPts val="2454"/>
              </a:lnSpc>
              <a:buNone/>
            </a:pPr>
            <a:r>
              <a:rPr lang="en-US" sz="1363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"apple" in items -&gt; println("apple is fine too")</a:t>
            </a:r>
            <a:endParaRPr lang="en-US" sz="1363" dirty="0"/>
          </a:p>
          <a:p>
            <a:pPr indent="0" marL="0">
              <a:lnSpc>
                <a:spcPts val="2454"/>
              </a:lnSpc>
              <a:buNone/>
            </a:pPr>
            <a:r>
              <a:rPr lang="en-US" sz="1363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363" dirty="0"/>
          </a:p>
        </p:txBody>
      </p:sp>
      <p:sp>
        <p:nvSpPr>
          <p:cNvPr id="15" name="Text 12"/>
          <p:cNvSpPr/>
          <p:nvPr/>
        </p:nvSpPr>
        <p:spPr>
          <a:xfrm>
            <a:off x="3203019" y="5148382"/>
            <a:ext cx="8224242" cy="2769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81"/>
              </a:lnSpc>
              <a:buNone/>
            </a:pPr>
            <a:r>
              <a:rPr lang="en-US" sz="1363" spc="-2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Using lambda expressions to filter and map collections:</a:t>
            </a:r>
            <a:endParaRPr lang="en-US" sz="1363" dirty="0"/>
          </a:p>
        </p:txBody>
      </p:sp>
      <p:sp>
        <p:nvSpPr>
          <p:cNvPr id="16" name="Shape 13"/>
          <p:cNvSpPr/>
          <p:nvPr/>
        </p:nvSpPr>
        <p:spPr>
          <a:xfrm>
            <a:off x="3203019" y="5619988"/>
            <a:ext cx="8224242" cy="2129076"/>
          </a:xfrm>
          <a:prstGeom prst="roundRect">
            <a:avLst>
              <a:gd name="adj" fmla="val 3660"/>
            </a:avLst>
          </a:prstGeom>
          <a:solidFill>
            <a:srgbClr val="ECEDF8"/>
          </a:solidFill>
          <a:ln/>
        </p:spPr>
      </p:sp>
      <p:sp>
        <p:nvSpPr>
          <p:cNvPr id="17" name="Shape 14"/>
          <p:cNvSpPr/>
          <p:nvPr/>
        </p:nvSpPr>
        <p:spPr>
          <a:xfrm>
            <a:off x="3194447" y="5619988"/>
            <a:ext cx="8241387" cy="2129076"/>
          </a:xfrm>
          <a:prstGeom prst="roundRect">
            <a:avLst>
              <a:gd name="adj" fmla="val 1220"/>
            </a:avLst>
          </a:prstGeom>
          <a:solidFill>
            <a:srgbClr val="ECEDF8"/>
          </a:solidFill>
          <a:ln/>
        </p:spPr>
      </p:sp>
      <p:sp>
        <p:nvSpPr>
          <p:cNvPr id="18" name="Text 15"/>
          <p:cNvSpPr/>
          <p:nvPr/>
        </p:nvSpPr>
        <p:spPr>
          <a:xfrm>
            <a:off x="3367564" y="5749766"/>
            <a:ext cx="7895153" cy="18695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54"/>
              </a:lnSpc>
              <a:buNone/>
            </a:pPr>
            <a:r>
              <a:rPr lang="en-US" sz="1363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fruits = listOf("banana", "avocado", "apple", "kiwifruit")</a:t>
            </a:r>
            <a:endParaRPr lang="en-US" sz="1363" dirty="0"/>
          </a:p>
          <a:p>
            <a:pPr indent="0" marL="0">
              <a:lnSpc>
                <a:spcPts val="2454"/>
              </a:lnSpc>
              <a:buNone/>
            </a:pPr>
            <a:r>
              <a:rPr lang="en-US" sz="1363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fruits</a:t>
            </a:r>
            <a:endParaRPr lang="en-US" sz="1363" dirty="0"/>
          </a:p>
          <a:p>
            <a:pPr indent="0" marL="0">
              <a:lnSpc>
                <a:spcPts val="2454"/>
              </a:lnSpc>
              <a:buNone/>
            </a:pPr>
            <a:r>
              <a:rPr lang="en-US" sz="1363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.filter { it.startsWith("a") }</a:t>
            </a:r>
            <a:endParaRPr lang="en-US" sz="1363" dirty="0"/>
          </a:p>
          <a:p>
            <a:pPr indent="0" marL="0">
              <a:lnSpc>
                <a:spcPts val="2454"/>
              </a:lnSpc>
              <a:buNone/>
            </a:pPr>
            <a:r>
              <a:rPr lang="en-US" sz="1363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.sortedBy { it }</a:t>
            </a:r>
            <a:endParaRPr lang="en-US" sz="1363" dirty="0"/>
          </a:p>
          <a:p>
            <a:pPr indent="0" marL="0">
              <a:lnSpc>
                <a:spcPts val="2454"/>
              </a:lnSpc>
              <a:buNone/>
            </a:pPr>
            <a:r>
              <a:rPr lang="en-US" sz="1363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.map { it.uppercase() }</a:t>
            </a:r>
            <a:endParaRPr lang="en-US" sz="1363" dirty="0"/>
          </a:p>
          <a:p>
            <a:pPr indent="0" marL="0">
              <a:lnSpc>
                <a:spcPts val="2454"/>
              </a:lnSpc>
              <a:buNone/>
            </a:pPr>
            <a:r>
              <a:rPr lang="en-US" sz="1363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.forEach { println(it) }</a:t>
            </a:r>
            <a:endParaRPr lang="en-US" sz="1363" dirty="0"/>
          </a:p>
        </p:txBody>
      </p:sp>
      <p:pic>
        <p:nvPicPr>
          <p:cNvPr id="1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2291536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2291536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12291536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3621167" y="427673"/>
            <a:ext cx="4255651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62"/>
              </a:lnSpc>
              <a:buNone/>
            </a:pPr>
            <a:r>
              <a:rPr lang="en-US" sz="2449" b="1" spc="-73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Nullable Values &amp; Null Checks</a:t>
            </a:r>
            <a:endParaRPr lang="en-US" sz="2449" dirty="0"/>
          </a:p>
        </p:txBody>
      </p:sp>
      <p:sp>
        <p:nvSpPr>
          <p:cNvPr id="7" name="Text 4"/>
          <p:cNvSpPr/>
          <p:nvPr/>
        </p:nvSpPr>
        <p:spPr>
          <a:xfrm>
            <a:off x="3621167" y="991433"/>
            <a:ext cx="7388066" cy="5279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reference must be explicitly marked as nullable when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null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value is possible. Nullable type names have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?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at the end.</a:t>
            </a:r>
            <a:endParaRPr lang="en-US" sz="1225" dirty="0"/>
          </a:p>
        </p:txBody>
      </p:sp>
      <p:sp>
        <p:nvSpPr>
          <p:cNvPr id="8" name="Text 5"/>
          <p:cNvSpPr/>
          <p:nvPr/>
        </p:nvSpPr>
        <p:spPr>
          <a:xfrm>
            <a:off x="3621167" y="1694259"/>
            <a:ext cx="7388066" cy="263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Return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null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if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str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does not hold an integer:</a:t>
            </a:r>
            <a:endParaRPr lang="en-US" sz="1225" dirty="0"/>
          </a:p>
        </p:txBody>
      </p:sp>
      <p:sp>
        <p:nvSpPr>
          <p:cNvPr id="9" name="Shape 6"/>
          <p:cNvSpPr/>
          <p:nvPr/>
        </p:nvSpPr>
        <p:spPr>
          <a:xfrm>
            <a:off x="3621167" y="2133124"/>
            <a:ext cx="7388066" cy="1072515"/>
          </a:xfrm>
          <a:prstGeom prst="roundRect">
            <a:avLst>
              <a:gd name="adj" fmla="val 6526"/>
            </a:avLst>
          </a:prstGeom>
          <a:solidFill>
            <a:srgbClr val="ECEDF8"/>
          </a:solidFill>
          <a:ln/>
        </p:spPr>
      </p:sp>
      <p:sp>
        <p:nvSpPr>
          <p:cNvPr id="10" name="Shape 7"/>
          <p:cNvSpPr/>
          <p:nvPr/>
        </p:nvSpPr>
        <p:spPr>
          <a:xfrm>
            <a:off x="3613428" y="2133124"/>
            <a:ext cx="7403544" cy="1072515"/>
          </a:xfrm>
          <a:prstGeom prst="roundRect">
            <a:avLst>
              <a:gd name="adj" fmla="val 2175"/>
            </a:avLst>
          </a:prstGeom>
          <a:solidFill>
            <a:srgbClr val="ECEDF8"/>
          </a:solidFill>
          <a:ln/>
        </p:spPr>
      </p:sp>
      <p:sp>
        <p:nvSpPr>
          <p:cNvPr id="11" name="Text 8"/>
          <p:cNvSpPr/>
          <p:nvPr/>
        </p:nvSpPr>
        <p:spPr>
          <a:xfrm>
            <a:off x="3768923" y="2249686"/>
            <a:ext cx="7092553" cy="8393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parseInt(str: String): Int?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// ...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25" dirty="0"/>
          </a:p>
        </p:txBody>
      </p:sp>
      <p:sp>
        <p:nvSpPr>
          <p:cNvPr id="12" name="Text 9"/>
          <p:cNvSpPr/>
          <p:nvPr/>
        </p:nvSpPr>
        <p:spPr>
          <a:xfrm>
            <a:off x="3621167" y="3380542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a function returning nullable value:</a:t>
            </a:r>
            <a:endParaRPr lang="en-US" sz="1225" dirty="0"/>
          </a:p>
        </p:txBody>
      </p:sp>
      <p:sp>
        <p:nvSpPr>
          <p:cNvPr id="13" name="Shape 10"/>
          <p:cNvSpPr/>
          <p:nvPr/>
        </p:nvSpPr>
        <p:spPr>
          <a:xfrm>
            <a:off x="3621167" y="3804166"/>
            <a:ext cx="7388066" cy="3870484"/>
          </a:xfrm>
          <a:prstGeom prst="roundRect">
            <a:avLst>
              <a:gd name="adj" fmla="val 1808"/>
            </a:avLst>
          </a:prstGeom>
          <a:solidFill>
            <a:srgbClr val="ECEDF8"/>
          </a:solidFill>
          <a:ln/>
        </p:spPr>
      </p:sp>
      <p:sp>
        <p:nvSpPr>
          <p:cNvPr id="14" name="Shape 11"/>
          <p:cNvSpPr/>
          <p:nvPr/>
        </p:nvSpPr>
        <p:spPr>
          <a:xfrm>
            <a:off x="3613428" y="3804166"/>
            <a:ext cx="7403544" cy="3870484"/>
          </a:xfrm>
          <a:prstGeom prst="roundRect">
            <a:avLst>
              <a:gd name="adj" fmla="val 603"/>
            </a:avLst>
          </a:prstGeom>
          <a:solidFill>
            <a:srgbClr val="ECEDF8"/>
          </a:solidFill>
          <a:ln/>
        </p:spPr>
      </p:sp>
      <p:sp>
        <p:nvSpPr>
          <p:cNvPr id="15" name="Text 12"/>
          <p:cNvSpPr/>
          <p:nvPr/>
        </p:nvSpPr>
        <p:spPr>
          <a:xfrm>
            <a:off x="3768923" y="3920728"/>
            <a:ext cx="7092553" cy="36373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printProduct(arg1: String, arg2: String)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val x = parseInt(arg1)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val y = parseInt(arg2)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// Using `x * y` yields error because they may hold nulls.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if (x != null &amp;&amp; y != null)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// x and y are automatically cast to non-nullable after null check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println(x * y)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else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println("'$arg1' or '$arg2' is not a number")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    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25" dirty="0"/>
          </a:p>
        </p:txBody>
      </p:sp>
      <p:sp>
        <p:nvSpPr>
          <p:cNvPr id="16" name="Text 13"/>
          <p:cNvSpPr/>
          <p:nvPr/>
        </p:nvSpPr>
        <p:spPr>
          <a:xfrm>
            <a:off x="3621167" y="7849553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</a:t>
            </a:r>
            <a:endParaRPr lang="en-US" sz="1225" dirty="0"/>
          </a:p>
        </p:txBody>
      </p:sp>
      <p:sp>
        <p:nvSpPr>
          <p:cNvPr id="17" name="Shape 14"/>
          <p:cNvSpPr/>
          <p:nvPr/>
        </p:nvSpPr>
        <p:spPr>
          <a:xfrm>
            <a:off x="3621167" y="8273177"/>
            <a:ext cx="7388066" cy="3590687"/>
          </a:xfrm>
          <a:prstGeom prst="roundRect">
            <a:avLst>
              <a:gd name="adj" fmla="val 1949"/>
            </a:avLst>
          </a:prstGeom>
          <a:solidFill>
            <a:srgbClr val="ECEDF8"/>
          </a:solidFill>
          <a:ln/>
        </p:spPr>
      </p:sp>
      <p:sp>
        <p:nvSpPr>
          <p:cNvPr id="18" name="Shape 15"/>
          <p:cNvSpPr/>
          <p:nvPr/>
        </p:nvSpPr>
        <p:spPr>
          <a:xfrm>
            <a:off x="3613428" y="8273177"/>
            <a:ext cx="7403544" cy="3590687"/>
          </a:xfrm>
          <a:prstGeom prst="roundRect">
            <a:avLst>
              <a:gd name="adj" fmla="val 650"/>
            </a:avLst>
          </a:prstGeom>
          <a:solidFill>
            <a:srgbClr val="ECEDF8"/>
          </a:solidFill>
          <a:ln/>
        </p:spPr>
      </p:sp>
      <p:sp>
        <p:nvSpPr>
          <p:cNvPr id="19" name="Text 16"/>
          <p:cNvSpPr/>
          <p:nvPr/>
        </p:nvSpPr>
        <p:spPr>
          <a:xfrm>
            <a:off x="3768923" y="8389739"/>
            <a:ext cx="7092553" cy="33575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...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 (x == null)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println("Wrong number format in arg1: '$arg1'")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 (y == null)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println("Wrong number format in arg2: '$arg2'")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x and y are automatically cast to non-nullable after null check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println(x * y)</a:t>
            </a:r>
            <a:endParaRPr lang="en-US" sz="1225" dirty="0"/>
          </a:p>
        </p:txBody>
      </p:sp>
      <p:pic>
        <p:nvPicPr>
          <p:cNvPr id="2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438448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0438448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10438448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3621167" y="427673"/>
            <a:ext cx="4590931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62"/>
              </a:lnSpc>
              <a:buNone/>
            </a:pPr>
            <a:r>
              <a:rPr lang="en-US" sz="2449" b="1" spc="-73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Type Checks &amp; Automatic Casts﻿</a:t>
            </a:r>
            <a:endParaRPr lang="en-US" sz="2449" dirty="0"/>
          </a:p>
        </p:txBody>
      </p:sp>
      <p:sp>
        <p:nvSpPr>
          <p:cNvPr id="7" name="Text 4"/>
          <p:cNvSpPr/>
          <p:nvPr/>
        </p:nvSpPr>
        <p:spPr>
          <a:xfrm>
            <a:off x="3621167" y="991433"/>
            <a:ext cx="7388066" cy="5126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is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operator checks if an expression is an instance of a type. If an immutable local variable or property is checked for a specific type, there's no need to cast it explicitly:</a:t>
            </a:r>
            <a:endParaRPr lang="en-US" sz="1225" dirty="0"/>
          </a:p>
        </p:txBody>
      </p:sp>
      <p:sp>
        <p:nvSpPr>
          <p:cNvPr id="8" name="Shape 5"/>
          <p:cNvSpPr/>
          <p:nvPr/>
        </p:nvSpPr>
        <p:spPr>
          <a:xfrm>
            <a:off x="3621167" y="1679019"/>
            <a:ext cx="7388066" cy="2751296"/>
          </a:xfrm>
          <a:prstGeom prst="roundRect">
            <a:avLst>
              <a:gd name="adj" fmla="val 2544"/>
            </a:avLst>
          </a:prstGeom>
          <a:solidFill>
            <a:srgbClr val="ECEDF8"/>
          </a:solidFill>
          <a:ln/>
        </p:spPr>
      </p:sp>
      <p:sp>
        <p:nvSpPr>
          <p:cNvPr id="9" name="Shape 6"/>
          <p:cNvSpPr/>
          <p:nvPr/>
        </p:nvSpPr>
        <p:spPr>
          <a:xfrm>
            <a:off x="3613428" y="1679019"/>
            <a:ext cx="7403544" cy="2751296"/>
          </a:xfrm>
          <a:prstGeom prst="roundRect">
            <a:avLst>
              <a:gd name="adj" fmla="val 848"/>
            </a:avLst>
          </a:prstGeom>
          <a:solidFill>
            <a:srgbClr val="ECEDF8"/>
          </a:solidFill>
          <a:ln/>
        </p:spPr>
      </p:sp>
      <p:sp>
        <p:nvSpPr>
          <p:cNvPr id="10" name="Text 7"/>
          <p:cNvSpPr/>
          <p:nvPr/>
        </p:nvSpPr>
        <p:spPr>
          <a:xfrm>
            <a:off x="3768923" y="1795582"/>
            <a:ext cx="7092553" cy="25181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getStringLength(obj: Any): Int?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if (obj is String)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// `obj` is automatically cast to `String` in this branch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return obj.length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// `obj` is still of type `Any` outside of the type-checked branch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null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25" dirty="0"/>
          </a:p>
        </p:txBody>
      </p:sp>
      <p:sp>
        <p:nvSpPr>
          <p:cNvPr id="11" name="Text 8"/>
          <p:cNvSpPr/>
          <p:nvPr/>
        </p:nvSpPr>
        <p:spPr>
          <a:xfrm>
            <a:off x="3621167" y="4605218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</a:t>
            </a:r>
            <a:endParaRPr lang="en-US" sz="1225" dirty="0"/>
          </a:p>
        </p:txBody>
      </p:sp>
      <p:sp>
        <p:nvSpPr>
          <p:cNvPr id="12" name="Shape 9"/>
          <p:cNvSpPr/>
          <p:nvPr/>
        </p:nvSpPr>
        <p:spPr>
          <a:xfrm>
            <a:off x="3621167" y="5028843"/>
            <a:ext cx="7388066" cy="1911906"/>
          </a:xfrm>
          <a:prstGeom prst="roundRect">
            <a:avLst>
              <a:gd name="adj" fmla="val 3661"/>
            </a:avLst>
          </a:prstGeom>
          <a:solidFill>
            <a:srgbClr val="ECEDF8"/>
          </a:solidFill>
          <a:ln/>
        </p:spPr>
      </p:sp>
      <p:sp>
        <p:nvSpPr>
          <p:cNvPr id="13" name="Shape 10"/>
          <p:cNvSpPr/>
          <p:nvPr/>
        </p:nvSpPr>
        <p:spPr>
          <a:xfrm>
            <a:off x="3613428" y="5028843"/>
            <a:ext cx="7403544" cy="1911906"/>
          </a:xfrm>
          <a:prstGeom prst="roundRect">
            <a:avLst>
              <a:gd name="adj" fmla="val 1220"/>
            </a:avLst>
          </a:prstGeom>
          <a:solidFill>
            <a:srgbClr val="ECEDF8"/>
          </a:solidFill>
          <a:ln/>
        </p:spPr>
      </p:sp>
      <p:sp>
        <p:nvSpPr>
          <p:cNvPr id="14" name="Text 11"/>
          <p:cNvSpPr/>
          <p:nvPr/>
        </p:nvSpPr>
        <p:spPr>
          <a:xfrm>
            <a:off x="3768923" y="5145405"/>
            <a:ext cx="7092553" cy="16787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getStringLength(obj: Any): Int?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if (obj !is String) return null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// `obj` is automatically cast to `String` in this branch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obj.length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25" dirty="0"/>
          </a:p>
        </p:txBody>
      </p:sp>
      <p:sp>
        <p:nvSpPr>
          <p:cNvPr id="15" name="Text 12"/>
          <p:cNvSpPr/>
          <p:nvPr/>
        </p:nvSpPr>
        <p:spPr>
          <a:xfrm>
            <a:off x="3621167" y="7115651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 even</a:t>
            </a:r>
            <a:endParaRPr lang="en-US" sz="1225" dirty="0"/>
          </a:p>
        </p:txBody>
      </p:sp>
      <p:sp>
        <p:nvSpPr>
          <p:cNvPr id="16" name="Shape 13"/>
          <p:cNvSpPr/>
          <p:nvPr/>
        </p:nvSpPr>
        <p:spPr>
          <a:xfrm>
            <a:off x="3621167" y="7539276"/>
            <a:ext cx="7388066" cy="2471499"/>
          </a:xfrm>
          <a:prstGeom prst="roundRect">
            <a:avLst>
              <a:gd name="adj" fmla="val 2832"/>
            </a:avLst>
          </a:prstGeom>
          <a:solidFill>
            <a:srgbClr val="ECEDF8"/>
          </a:solidFill>
          <a:ln/>
        </p:spPr>
      </p:sp>
      <p:sp>
        <p:nvSpPr>
          <p:cNvPr id="17" name="Shape 14"/>
          <p:cNvSpPr/>
          <p:nvPr/>
        </p:nvSpPr>
        <p:spPr>
          <a:xfrm>
            <a:off x="3613428" y="7539276"/>
            <a:ext cx="7403544" cy="2471499"/>
          </a:xfrm>
          <a:prstGeom prst="roundRect">
            <a:avLst>
              <a:gd name="adj" fmla="val 944"/>
            </a:avLst>
          </a:prstGeom>
          <a:solidFill>
            <a:srgbClr val="ECEDF8"/>
          </a:solidFill>
          <a:ln/>
        </p:spPr>
      </p:sp>
      <p:sp>
        <p:nvSpPr>
          <p:cNvPr id="18" name="Text 15"/>
          <p:cNvSpPr/>
          <p:nvPr/>
        </p:nvSpPr>
        <p:spPr>
          <a:xfrm>
            <a:off x="3768923" y="7655838"/>
            <a:ext cx="7092553" cy="22383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getStringLength(obj: Any): Int?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// `obj` is automatically cast to `String` on the right-hand side of `&amp;&amp;`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if (obj is String &amp;&amp; obj.length &gt; 0)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return obj.length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return null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25" dirty="0"/>
          </a:p>
        </p:txBody>
      </p:sp>
      <p:pic>
        <p:nvPicPr>
          <p:cNvPr id="1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2024-01-14T13:25:49Z</dcterms:created>
  <dcterms:modified xsi:type="dcterms:W3CDTF">2024-01-14T13:25:49Z</dcterms:modified>
</cp:coreProperties>
</file>